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fd614237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fd614237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fd6142371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fd6142371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3fd614237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3fd614237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3fd6142371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3fd6142371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3fd6142371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3fd6142371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fd6142371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fd6142371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932850"/>
            <a:ext cx="8520600" cy="32778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The Cold War’s First Battlegrounds</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(Europe)</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July 1945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Diary of the Potsdam Conference</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U.S. President </a:t>
            </a:r>
            <a:r>
              <a:rPr lang="en" sz="1200">
                <a:solidFill>
                  <a:schemeClr val="dk1"/>
                </a:solidFill>
                <a:highlight>
                  <a:srgbClr val="FFFFFF"/>
                </a:highlight>
                <a:latin typeface="Inter"/>
                <a:ea typeface="Inter"/>
                <a:cs typeface="Inter"/>
                <a:sym typeface="Inter"/>
              </a:rPr>
              <a:t>Harry S. Truman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The Potsdam Conference was a meeting between the U.S., Britain, and the Soviet Union to decide how to manage postwar Europe. Disagreements over Germany and Eastern Europe revealed growing tensions between the Allies, setting the stage for the Cold War.</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66" name="Google Shape;66;p15"/>
          <p:cNvSpPr txBox="1"/>
          <p:nvPr/>
        </p:nvSpPr>
        <p:spPr>
          <a:xfrm>
            <a:off x="3619800" y="150000"/>
            <a:ext cx="5276400" cy="4843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17 July 1945</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“Just spent a few hours with Stalin… WE had lunch talking socially put on a real sham drinking toasts to everyone then had pictures made in the back yard. I can deal with Stalin. He is honest—but smart as hell.</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25 July 1945</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“My position is that according to the commitments made at Yalta by my predecessor Germany was to be divided into four occupation zones, on each for Britain, Russia and France and the U.S…”</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26 July 1945</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“Talked to McCaffery about France. He is scared stiff of Communism, the Russian variety, which isn’t communism at all but just police government pure and simple. A few top hands just take clubs, pistols and concentration camps and rule the people on the lower levels.”</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30 July 1945</a:t>
            </a:r>
            <a:endParaRPr>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Halant"/>
                <a:ea typeface="Halant"/>
                <a:cs typeface="Halant"/>
                <a:sym typeface="Halant"/>
              </a:rPr>
              <a:t>“We are at an impasse on Poland and its western boundary and on Reparations. Russia and Poland have agreed on the Oder and the West Niesse to the Czecho Slovakian border… I don’t it.”</a:t>
            </a:r>
            <a:endParaRPr>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29448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March 5, 1946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“The Sinews of Peace”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Winston Churchill, former Prime Minister of the United Kingdom</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Churchill delivered his </a:t>
            </a:r>
            <a:r>
              <a:rPr i="1" lang="en" sz="1200">
                <a:solidFill>
                  <a:schemeClr val="dk1"/>
                </a:solidFill>
                <a:latin typeface="Inter"/>
                <a:ea typeface="Inter"/>
                <a:cs typeface="Inter"/>
                <a:sym typeface="Inter"/>
              </a:rPr>
              <a:t>"Iron Curtain"</a:t>
            </a:r>
            <a:r>
              <a:rPr lang="en" sz="1200">
                <a:solidFill>
                  <a:schemeClr val="dk1"/>
                </a:solidFill>
                <a:latin typeface="Inter"/>
                <a:ea typeface="Inter"/>
                <a:cs typeface="Inter"/>
                <a:sym typeface="Inter"/>
              </a:rPr>
              <a:t> speech in Fulton, Missouri, in March 1946, at the invitation of President Harry S. Truman, who was present in the audience, signaling U.S. support for Churchill’s warning about growing Soviet influence in Eastern Europe.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2" name="Google Shape;72;p16"/>
          <p:cNvSpPr txBox="1"/>
          <p:nvPr/>
        </p:nvSpPr>
        <p:spPr>
          <a:xfrm>
            <a:off x="4193975" y="405050"/>
            <a:ext cx="4702200" cy="4262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“I have a strong admiration and regard for the valiant Russian people and for my wartime comrade, Marshal Stalin. There is deep sympathy and goodwill in Britain -- and I doubt not here also -- toward the peoples of all the Russias and a resolve to persevere through many differences and rebuffs in establishing lasting friendships. It is my duty, however, to place before you certain facts about the present position in Europe. From Stettin in the Baltic to Trieste in the Adriatic an iron curtain has descended across the Continent. Behind that line lie all the capitals of the ancient states of Central and Eastern Europe. Warsaw, Berlin, Prague, Vienna, Budapest, Belgrade, Bucharest and Sofia; all these famous cities and the populations around them lie in what I must call the Soviet sphere, and all are subject, in one form or another, not only to Soviet influence but to a very high and in some cases increasing measure of control from Moscow. The safety of the world, ladies and gentlemen, requires a unity in Europe, from which no nation should be permanently outcast.”</a:t>
            </a:r>
            <a:endParaRPr>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2008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Proclaiming the Truman Doctrine: The Cold War Call to Arms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Denise M. Bostdorff</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The Truman Doctrine was a U.S. policy that promised military and economic aid to countries threatened by communism, starting with Greece and Turkey. It marked the beginning of America’s global strategy of containment during the Cold War.</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8" name="Google Shape;78;p17"/>
          <p:cNvSpPr txBox="1"/>
          <p:nvPr/>
        </p:nvSpPr>
        <p:spPr>
          <a:xfrm>
            <a:off x="3749850" y="174900"/>
            <a:ext cx="5179500" cy="479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Halant"/>
                <a:ea typeface="Halant"/>
                <a:cs typeface="Halant"/>
                <a:sym typeface="Halant"/>
              </a:rPr>
              <a:t>“For weeks, newspaper, magazine, and radio coverage had been saturated with chilling stories that foreshadowed a dramatic change in the U.S. relationship with its wartime ally, the Soviet Union, changed marked by an impending crisis in the Mediterranean. Newspapers reported on February 28 that Great Britain had informed the United States that it could no longer continue to provide military and economic support to the Greek government, which was in danger of falling to Communist rebels… An editorial in </a:t>
            </a:r>
            <a:r>
              <a:rPr i="1" lang="en" sz="1900">
                <a:solidFill>
                  <a:schemeClr val="dk1"/>
                </a:solidFill>
                <a:latin typeface="Halant"/>
                <a:ea typeface="Halant"/>
                <a:cs typeface="Halant"/>
                <a:sym typeface="Halant"/>
              </a:rPr>
              <a:t>Newsweek</a:t>
            </a:r>
            <a:r>
              <a:rPr lang="en" sz="1900">
                <a:solidFill>
                  <a:schemeClr val="dk1"/>
                </a:solidFill>
                <a:latin typeface="Halant"/>
                <a:ea typeface="Halant"/>
                <a:cs typeface="Halant"/>
                <a:sym typeface="Halant"/>
              </a:rPr>
              <a:t>, for example, opined, ‘If Greece is lost, a Communist scythe will curve around the head of Turkey, which already has Communist bayonets at its back. Russia would, or could, control the Eastern Mediterranean.’”</a:t>
            </a:r>
            <a:endParaRPr sz="19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81050"/>
            <a:ext cx="37215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Marshall Plan: Dawn of the Cold War</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Benn Steil</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Marshall Plan (1947) sent approximately $13 billion (around $150 billion today) in economic aid to help rebuild Western European countries like France, West Germany, Italy, and the Netherlands. Its goal was to promote recovery and prevent the spread of communism after World War II.</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84" name="Google Shape;84;p18"/>
          <p:cNvSpPr txBox="1"/>
          <p:nvPr/>
        </p:nvSpPr>
        <p:spPr>
          <a:xfrm>
            <a:off x="4193975" y="181050"/>
            <a:ext cx="4702200" cy="4828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Halant"/>
                <a:ea typeface="Halant"/>
                <a:cs typeface="Halant"/>
                <a:sym typeface="Halant"/>
              </a:rPr>
              <a:t>“... many of Truman’s top advisors had by 1947 come to see western European unity and recovery as the only viable alternative to a major new American military engagement in Europe. ‘The greatest danger to the security of the United States,’ warned the new Central Intelligence Agency, ‘is the possibility of economic collapse in western Europe and the consequent accession of power of communist elements.’</a:t>
            </a:r>
            <a:endParaRPr sz="1800">
              <a:solidFill>
                <a:schemeClr val="dk1"/>
              </a:solidFill>
              <a:latin typeface="Halant"/>
              <a:ea typeface="Halant"/>
              <a:cs typeface="Halant"/>
              <a:sym typeface="Halant"/>
            </a:endParaRPr>
          </a:p>
          <a:p>
            <a:pPr indent="0" lvl="0" marL="0" rtl="0" algn="l">
              <a:spcBef>
                <a:spcPts val="0"/>
              </a:spcBef>
              <a:spcAft>
                <a:spcPts val="0"/>
              </a:spcAft>
              <a:buNone/>
            </a:pPr>
            <a:r>
              <a:rPr lang="en" sz="1800">
                <a:solidFill>
                  <a:schemeClr val="dk1"/>
                </a:solidFill>
                <a:latin typeface="Halant"/>
                <a:ea typeface="Halant"/>
                <a:cs typeface="Halant"/>
                <a:sym typeface="Halant"/>
              </a:rPr>
              <a:t>… Rather than lending Europe reconstruction funds and wishing it well, a new integrated western European entity would be constructed using American blueprints, cash, and… security guarantees. This effort—the Marshall Plan… would entangle the United States in European affairs…”</a:t>
            </a:r>
            <a:endParaRPr sz="18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81050"/>
            <a:ext cx="3721500" cy="46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1948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“German children stand on a hillside and watch a U.S. plane fly overhead as part of the Berlin Airlift”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Henry Ries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1948, the Soviet Union blocked all land and rail access to West Berlin in an attempt to force the Allies out of the city. In response, the United States and its allies launched the Berlin Airlift, flying in food, fuel, and supplies for nearly a year. The airlift successfully sustained the city and became a powerful symbol of resistance to Soviet pressure during the early Cold War.</a:t>
            </a:r>
            <a:endParaRPr sz="1200">
              <a:solidFill>
                <a:schemeClr val="dk1"/>
              </a:solidFill>
              <a:latin typeface="Inter"/>
              <a:ea typeface="Inter"/>
              <a:cs typeface="Inter"/>
              <a:sym typeface="Inter"/>
            </a:endParaRPr>
          </a:p>
        </p:txBody>
      </p:sp>
      <p:pic>
        <p:nvPicPr>
          <p:cNvPr id="90" name="Google Shape;90;p19"/>
          <p:cNvPicPr preferRelativeResize="0"/>
          <p:nvPr/>
        </p:nvPicPr>
        <p:blipFill>
          <a:blip r:embed="rId3">
            <a:alphaModFix/>
          </a:blip>
          <a:stretch>
            <a:fillRect/>
          </a:stretch>
        </p:blipFill>
        <p:spPr>
          <a:xfrm>
            <a:off x="4026300" y="152400"/>
            <a:ext cx="4965300" cy="47254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2980700"/>
            <a:ext cx="8785200" cy="142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April 17, 2019		</a:t>
            </a: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“Map of NATO Members with Year of Admission through 2017”</a:t>
            </a:r>
            <a:r>
              <a:rPr b="1" lang="en" sz="1200">
                <a:solidFill>
                  <a:schemeClr val="dk1"/>
                </a:solidFill>
                <a:latin typeface="Inter"/>
                <a:ea typeface="Inter"/>
                <a:cs typeface="Inter"/>
                <a:sym typeface="Inter"/>
              </a:rPr>
              <a:t> 	Creator:</a:t>
            </a:r>
            <a:r>
              <a:rPr lang="en" sz="1200">
                <a:solidFill>
                  <a:schemeClr val="dk1"/>
                </a:solidFill>
                <a:latin typeface="Inter"/>
                <a:ea typeface="Inter"/>
                <a:cs typeface="Inter"/>
                <a:sym typeface="Inter"/>
              </a:rPr>
              <a:t> SiMon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(GNU Free Documentation License)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North Atlantic Treaty Organization (NATO) was formed in 1949 as a military alliance between the United States, Canada, and Western European nations to provide collective defense against the threat of Soviet expansion. It marked a formal commitment to contain communism and protect democratic nations during the early Cold War.</a:t>
            </a:r>
            <a:endParaRPr sz="1200">
              <a:solidFill>
                <a:schemeClr val="dk1"/>
              </a:solidFill>
              <a:latin typeface="Inter"/>
              <a:ea typeface="Inter"/>
              <a:cs typeface="Inter"/>
              <a:sym typeface="Inter"/>
            </a:endParaRPr>
          </a:p>
        </p:txBody>
      </p:sp>
      <p:pic>
        <p:nvPicPr>
          <p:cNvPr id="96" name="Google Shape;96;p20"/>
          <p:cNvPicPr preferRelativeResize="0"/>
          <p:nvPr/>
        </p:nvPicPr>
        <p:blipFill>
          <a:blip r:embed="rId3">
            <a:alphaModFix/>
          </a:blip>
          <a:stretch>
            <a:fillRect/>
          </a:stretch>
        </p:blipFill>
        <p:spPr>
          <a:xfrm>
            <a:off x="0" y="79250"/>
            <a:ext cx="8667750" cy="28384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